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02" r:id="rId6"/>
    <p:sldId id="335" r:id="rId7"/>
    <p:sldId id="336" r:id="rId8"/>
    <p:sldId id="337" r:id="rId9"/>
    <p:sldId id="341" r:id="rId10"/>
    <p:sldId id="342" r:id="rId11"/>
    <p:sldId id="332" r:id="rId12"/>
    <p:sldId id="331" r:id="rId13"/>
    <p:sldId id="338" r:id="rId14"/>
    <p:sldId id="333" r:id="rId15"/>
    <p:sldId id="334" r:id="rId16"/>
    <p:sldId id="340" r:id="rId17"/>
    <p:sldId id="339" r:id="rId18"/>
    <p:sldId id="304" r:id="rId19"/>
    <p:sldId id="313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/>
              <a:t>1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98B016-9628-421B-A065-D1F65B1BD3D5}" type="datetime1">
              <a:rPr lang="pt-PT" smtClean="0"/>
              <a:t>29/11/2022</a:t>
            </a:fld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A2883B-C52B-9199-09F7-5C9BDD8207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05393-A061-4254-8091-6B785F90778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pt-PT" noProof="0"/>
              <a:t>1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0BF5BE-20EB-4C1F-9122-9EBF243BCBE6}" type="datetime1">
              <a:rPr lang="pt-PT" noProof="0" smtClean="0"/>
              <a:t>29/11/2022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pt-PT" noProof="0"/>
              <a:t>12312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93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na de 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o Tex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1" name="Marcador de Posição do Tex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Hexá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1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ção da Imagem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descr="Grande edifício de escritórios visto de baixo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squema Personaliz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a Imagem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Oval 2" descr="Grande edifício de escritórios visto de baixo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Tex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accent5"/>
              </a:solidFill>
            </a:endParaRP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0F2D32-2771-F4A4-030F-A338EB49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ção da Imagem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8" name="Marcador de Posição da Imagem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0" name="Marcador de Posição da Imagem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1" name="Marcador de Posição da Imagem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4" name="Marcador de Posição do Tex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o Tex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8" name="Marcador de Posição do Tex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9" name="Marcador de Posição do Tex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0" name="Marcador de Posição do Tex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1" name="Marcador de Posição do Tex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2" name="Marcador de Posição do Tex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3" name="Marcador de Posição do Tex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4" name="Marcador de Posição do Tex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7" name="Marcador de Posição da Imagem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arcador de Posição de Conteúd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1" name="Marcador de Posição de Conteúd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2" name="Marcador de Posição de Conteúd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3" name="Marcador de Posição de Conteúd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4" name="Marcador de Posição de Conteúd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45" name="Marcador de Posição de Conteúd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86211DA-778A-4970-B4A9-7BDFE6CF7127}" type="datetime1">
              <a:rPr lang="pt-PT" sz="1100" noProof="0" smtClean="0">
                <a:solidFill>
                  <a:schemeClr val="accent2"/>
                </a:solidFill>
              </a:rPr>
              <a:t>29/11/2022</a:t>
            </a:fld>
            <a:endParaRPr lang="pt-P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pt-PT" sz="1100" b="1" noProof="0">
                <a:solidFill>
                  <a:schemeClr val="accent2"/>
                </a:solidFill>
              </a:rPr>
              <a:t>Relatório Anual</a:t>
            </a:r>
          </a:p>
        </p:txBody>
      </p:sp>
      <p:sp>
        <p:nvSpPr>
          <p:cNvPr id="7" name="Marcador de Posição do Número do Diapositivo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pt-PT" sz="1100" noProof="0" smtClean="0">
                <a:solidFill>
                  <a:schemeClr val="accent4"/>
                </a:solidFill>
              </a:rPr>
              <a:pPr algn="r" rtl="0"/>
              <a:t>‹nº›</a:t>
            </a:fld>
            <a:endParaRPr lang="pt-P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12" descr="Edifício de vidro azul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1" y="93749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1" y="2654985"/>
            <a:ext cx="3924935" cy="767590"/>
          </a:xfrm>
        </p:spPr>
        <p:txBody>
          <a:bodyPr rtlCol="0"/>
          <a:lstStyle/>
          <a:p>
            <a:pPr algn="ctr" rtl="0"/>
            <a:r>
              <a:rPr lang="pt-BR" dirty="0"/>
              <a:t>FeiraFácil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algn="ctr" rtl="0"/>
            <a:r>
              <a:rPr lang="pt-PT" dirty="0" err="1"/>
              <a:t>EasyFeira</a:t>
            </a:r>
            <a:r>
              <a:rPr lang="pt-PT" dirty="0"/>
              <a:t> © 2022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dirty="0"/>
              <a:t>Universidade do Minho</a:t>
            </a:r>
          </a:p>
          <a:p>
            <a:pPr rtl="0"/>
            <a:r>
              <a:rPr lang="pt-PT" dirty="0"/>
              <a:t>LI4 2022/2023</a:t>
            </a: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48957524-3463-272A-7D89-BD894EF5E245}"/>
              </a:ext>
            </a:extLst>
          </p:cNvPr>
          <p:cNvSpPr txBox="1">
            <a:spLocks/>
          </p:cNvSpPr>
          <p:nvPr/>
        </p:nvSpPr>
        <p:spPr>
          <a:xfrm>
            <a:off x="4133531" y="3302114"/>
            <a:ext cx="3924935" cy="76759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Checkpoint 2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A913AFF-4112-61FA-ED3E-21E695A5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Negócios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 descr="Uma imagem com texto, céu&#10;&#10;Descrição gerada automaticamente">
            <a:extLst>
              <a:ext uri="{FF2B5EF4-FFF2-40B4-BE49-F238E27FC236}">
                <a16:creationId xmlns:a16="http://schemas.microsoft.com/office/drawing/2014/main" id="{926232E0-E583-7D34-0611-BD88989561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6519" y="933450"/>
            <a:ext cx="11353351" cy="5614011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BA5C83E-CF96-0457-E4FE-EB2DBA5DA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3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AC6732B-80C9-74D1-CD42-E7464D48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Packages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639EFB4C-F238-5FCF-91DD-C9CEF4D696B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70266" y="1420853"/>
            <a:ext cx="9651467" cy="4802147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8BAC47A-3EA9-6A4E-574B-3B23BD91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1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A6B88CD-DA64-69EC-4774-FB287AA9F0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20892" y="1709530"/>
            <a:ext cx="9075633" cy="4445208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4AA0C88-4500-40CD-36E2-3A30DB1B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Diagrama de Sequência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43DAC2C-3E5C-4383-2C6F-8D6298894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77F040-C8D7-C18C-3F53-44C70297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Arquitetura da Camada de Dados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E8E5BFB-986B-8D26-D13E-70B7C1B306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8065" y="1529112"/>
            <a:ext cx="10395735" cy="4350325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313A37C-4548-CB7C-38EA-101976763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924BFCE-D900-4D9B-08A1-798BAC1F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Caracterização do Sistema de Interface</a:t>
            </a:r>
            <a:br>
              <a:rPr lang="pt-PT" sz="3200" b="0" dirty="0"/>
            </a:br>
            <a:endParaRPr lang="pt-PT" sz="3200" b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298D85-A0AA-94C9-BA26-43242F5C2E0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-660" r="11795" b="30089"/>
          <a:stretch/>
        </p:blipFill>
        <p:spPr bwMode="auto">
          <a:xfrm>
            <a:off x="1005352" y="1520686"/>
            <a:ext cx="2165231" cy="21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8A9D97-A7D3-A516-4DE6-AAAC605FD8BD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FCA47E-A473-1D0E-06F3-92A3592A3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15" y="1520686"/>
            <a:ext cx="2435118" cy="32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55723B-680B-A1FD-4FE8-88FA3581F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9252" r="11492" b="3793"/>
          <a:stretch/>
        </p:blipFill>
        <p:spPr bwMode="auto">
          <a:xfrm>
            <a:off x="6937248" y="1326961"/>
            <a:ext cx="2762068" cy="389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7D29E2E-4766-8A4F-C3DA-D1FCF2D23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pt-PT" sz="4800" b="1" noProof="1">
                <a:solidFill>
                  <a:schemeClr val="tx1"/>
                </a:solidFill>
              </a:rPr>
              <a:t>A Equipa</a:t>
            </a:r>
          </a:p>
        </p:txBody>
      </p:sp>
      <p:pic>
        <p:nvPicPr>
          <p:cNvPr id="46" name="Marcador de Posição da Imagem 45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6897" b="6897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544458"/>
          </a:xfrm>
        </p:spPr>
        <p:txBody>
          <a:bodyPr rtlCol="0"/>
          <a:lstStyle/>
          <a:p>
            <a:pPr rtl="0"/>
            <a:r>
              <a:rPr lang="pt-PT" noProof="1"/>
              <a:t>Luís Filipe Vilas</a:t>
            </a:r>
          </a:p>
          <a:p>
            <a:pPr rtl="0"/>
            <a:endParaRPr lang="pt-PT" sz="1100" noProof="1"/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“Front-End Developer”</a:t>
            </a:r>
          </a:p>
          <a:p>
            <a:pPr rtl="0"/>
            <a:r>
              <a:rPr lang="pt-BR" noProof="1"/>
              <a:t>a91697</a:t>
            </a:r>
            <a:endParaRPr lang="pt-PT" noProof="1"/>
          </a:p>
        </p:txBody>
      </p:sp>
      <p:pic>
        <p:nvPicPr>
          <p:cNvPr id="48" name="Marcador de Posição da Imagem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6897" b="6897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J</a:t>
            </a:r>
            <a:r>
              <a:rPr lang="pt-PT" noProof="1"/>
              <a:t>oão Silva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544458"/>
          </a:xfrm>
        </p:spPr>
        <p:txBody>
          <a:bodyPr rtlCol="0"/>
          <a:lstStyle/>
          <a:p>
            <a:pPr rtl="0"/>
            <a:r>
              <a:rPr lang="pt-BR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BR" noProof="1"/>
              <a:t>a</a:t>
            </a:r>
            <a:r>
              <a:rPr lang="pt-PT" noProof="1"/>
              <a:t>91671</a:t>
            </a:r>
          </a:p>
        </p:txBody>
      </p:sp>
      <p:pic>
        <p:nvPicPr>
          <p:cNvPr id="50" name="Marcador de Posição da Imagem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noProof="1"/>
              <a:t>Pedro Sequeira</a:t>
            </a:r>
          </a:p>
        </p:txBody>
      </p:sp>
      <p:sp>
        <p:nvSpPr>
          <p:cNvPr id="35" name="Marcador de Posição do Tex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”Data Analyst”</a:t>
            </a:r>
          </a:p>
          <a:p>
            <a:pPr rtl="0"/>
            <a:r>
              <a:rPr lang="pt-PT" noProof="1"/>
              <a:t>a91660</a:t>
            </a:r>
          </a:p>
        </p:txBody>
      </p:sp>
      <p:pic>
        <p:nvPicPr>
          <p:cNvPr id="52" name="Marcador de Posição da Imagem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6897" b="6897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Rafael Mesquita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“Product Manager”</a:t>
            </a:r>
          </a:p>
          <a:p>
            <a:pPr rtl="0"/>
            <a:r>
              <a:rPr lang="pt-PT" noProof="1"/>
              <a:t>a95097</a:t>
            </a:r>
          </a:p>
        </p:txBody>
      </p:sp>
      <p:pic>
        <p:nvPicPr>
          <p:cNvPr id="54" name="Marcador de Posição da Imagem 53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 t="6897" b="6897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Marcador de Posição do Tex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noProof="1"/>
              <a:t>Vicente Castro</a:t>
            </a:r>
          </a:p>
        </p:txBody>
      </p:sp>
      <p:sp>
        <p:nvSpPr>
          <p:cNvPr id="39" name="Marcador de Posição do Tex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544458"/>
          </a:xfrm>
        </p:spPr>
        <p:txBody>
          <a:bodyPr rtlCol="0"/>
          <a:lstStyle/>
          <a:p>
            <a:pPr rtl="0"/>
            <a:r>
              <a:rPr lang="pt-PT" noProof="1">
                <a:solidFill>
                  <a:schemeClr val="accent4"/>
                </a:solidFill>
              </a:rPr>
              <a:t>“Back-End Developer”</a:t>
            </a:r>
          </a:p>
          <a:p>
            <a:pPr rtl="0"/>
            <a:r>
              <a:rPr lang="pt-PT" noProof="1"/>
              <a:t>a91677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113F-A322-5076-B43A-F0EA7032C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Conclusão</a:t>
            </a:r>
          </a:p>
          <a:p>
            <a:pPr rtl="0"/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algn="just" rtl="0"/>
            <a:r>
              <a:rPr lang="pt-PT" dirty="0"/>
              <a:t>Tendo em conta a nossa apresentação e à nossa planificação concluímos que desenvolvemos uma base e uma estrutura sólida para passarmos para a </a:t>
            </a:r>
            <a:r>
              <a:rPr lang="pt-PT"/>
              <a:t>última fase </a:t>
            </a:r>
            <a:r>
              <a:rPr lang="pt-PT" dirty="0"/>
              <a:t>do projeto.</a:t>
            </a:r>
          </a:p>
          <a:p>
            <a:pPr rtl="0"/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4104833"/>
            <a:ext cx="4437484" cy="2183999"/>
          </a:xfrm>
        </p:spPr>
        <p:txBody>
          <a:bodyPr rtlCol="0"/>
          <a:lstStyle/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João Manuel Novais da Silva (a91671)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Luís Filipe Fernandes Vilas (a91697)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Pedro António Pires Correia Leite Sequeira (a91660)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Rafael Lima Mesquita (a95097)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pt-PT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Vicente de Carvalho Castro (a91677)</a:t>
            </a:r>
            <a:endParaRPr lang="pt-P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Marcador de Posição da Imagem 8" descr="grande plano de uma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7690FE7-05DA-91E2-9993-F0EF9B82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94611"/>
            <a:ext cx="4275138" cy="83099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dirty="0"/>
              <a:t>Índice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325608"/>
            <a:ext cx="5052536" cy="4463257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pt-PT" sz="1600" dirty="0"/>
              <a:t>Requisitos de Descrição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Manipulação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Requisitos de Controlo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Modelo de Domínio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e Especificação de Use Cases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Negócios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 de Packages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Diagramas de Sequência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Arquitetura da Camada de Dados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Caracterização do Sistema de Interface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Equipa de Trabalho</a:t>
            </a:r>
          </a:p>
          <a:p>
            <a:pPr>
              <a:lnSpc>
                <a:spcPct val="100000"/>
              </a:lnSpc>
            </a:pPr>
            <a:r>
              <a:rPr lang="pt-PT" sz="1600" dirty="0"/>
              <a:t>Conclusão</a:t>
            </a:r>
          </a:p>
        </p:txBody>
      </p:sp>
      <p:pic>
        <p:nvPicPr>
          <p:cNvPr id="11" name="Marcador de Posição da Imagem 10" descr="grande plano do edifí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979950-682E-ACFC-D86F-1852CBF22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1C2838D1-7D7B-7B2F-E66A-DBE3B74C6B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990" y="1123121"/>
            <a:ext cx="9226827" cy="56454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sz="1200" dirty="0"/>
              <a:t>- Uma empresa tem de ser representada por um ID.</a:t>
            </a:r>
          </a:p>
          <a:p>
            <a:pPr marL="0" indent="0">
              <a:buNone/>
            </a:pPr>
            <a:r>
              <a:rPr lang="pt-PT" sz="1200" dirty="0"/>
              <a:t>- Um utilizador tem de ser representado por um ID.</a:t>
            </a:r>
          </a:p>
          <a:p>
            <a:pPr marL="0" indent="0">
              <a:buNone/>
            </a:pPr>
            <a:r>
              <a:rPr lang="pt-PT" sz="1200" dirty="0"/>
              <a:t>- Um stand tem de ser representado por um ID.</a:t>
            </a:r>
          </a:p>
          <a:p>
            <a:pPr marL="0" indent="0">
              <a:buNone/>
            </a:pPr>
            <a:r>
              <a:rPr lang="pt-PT" sz="1200" dirty="0"/>
              <a:t>- Um certame tem de ser representado por um ID.</a:t>
            </a:r>
          </a:p>
          <a:p>
            <a:pPr marL="0" indent="0">
              <a:buNone/>
            </a:pPr>
            <a:r>
              <a:rPr lang="pt-PT" sz="1200" dirty="0"/>
              <a:t>- Um produto tem de ser representado por um ID.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PT" sz="1200" dirty="0"/>
              <a:t>- O registo de um cliente novo necessita de nome, morada, contacto, NIF</a:t>
            </a:r>
          </a:p>
          <a:p>
            <a:pPr marL="0" indent="0">
              <a:buNone/>
            </a:pPr>
            <a:r>
              <a:rPr lang="pt-PT" sz="1200" dirty="0"/>
              <a:t>- O registo de uma empresa nova necessita de nome, morada, contactos, </a:t>
            </a:r>
            <a:r>
              <a:rPr lang="pt-PT" sz="1200" dirty="0" err="1"/>
              <a:t>areas</a:t>
            </a:r>
            <a:r>
              <a:rPr lang="pt-PT" sz="1200" dirty="0"/>
              <a:t> de comercialização</a:t>
            </a:r>
          </a:p>
          <a:p>
            <a:pPr marL="0" indent="0">
              <a:buNone/>
            </a:pPr>
            <a:r>
              <a:rPr lang="pt-PT" sz="1200" dirty="0"/>
              <a:t>- O registo de um certame necessita de Nome, Descrição e Objetivo</a:t>
            </a:r>
          </a:p>
          <a:p>
            <a:pPr marL="0" indent="0">
              <a:buNone/>
            </a:pPr>
            <a:r>
              <a:rPr lang="pt-PT" sz="1200" dirty="0"/>
              <a:t>- O registo de um produto necessita de Nome, Descrição, Preço e Stock</a:t>
            </a:r>
          </a:p>
          <a:p>
            <a:pPr marL="0" indent="0">
              <a:buNone/>
            </a:pPr>
            <a:r>
              <a:rPr lang="pt-PT" sz="1200" dirty="0"/>
              <a:t>- O produto precisa de ter pelo menos uma foto</a:t>
            </a:r>
          </a:p>
          <a:p>
            <a:pPr marL="0" indent="0">
              <a:buNone/>
            </a:pPr>
            <a:r>
              <a:rPr lang="pt-PT" sz="1200" dirty="0"/>
              <a:t>(caso haja certames diferentes dependendo do tipo de produtos), lista de produtos para venda, lista de stands da empresa</a:t>
            </a:r>
          </a:p>
          <a:p>
            <a:pPr marL="0" indent="0">
              <a:buNone/>
            </a:pPr>
            <a:r>
              <a:rPr lang="pt-PT" sz="1200" dirty="0"/>
              <a:t>- Poder haver vários tipos de de certames</a:t>
            </a:r>
          </a:p>
          <a:p>
            <a:pPr marL="0" indent="0">
              <a:buNone/>
            </a:pPr>
            <a:r>
              <a:rPr lang="pt-PT" sz="1200" dirty="0"/>
              <a:t>- Poder haver vários stands</a:t>
            </a:r>
          </a:p>
          <a:p>
            <a:pPr marL="0" indent="0">
              <a:buNone/>
            </a:pPr>
            <a:r>
              <a:rPr lang="pt-PT" sz="1200" dirty="0"/>
              <a:t>- Um certame tem vários stands</a:t>
            </a:r>
          </a:p>
          <a:p>
            <a:pPr marL="0" indent="0">
              <a:buNone/>
            </a:pPr>
            <a:r>
              <a:rPr lang="pt-PT" sz="1200" dirty="0"/>
              <a:t>- Cada stand tem vários produtos</a:t>
            </a:r>
          </a:p>
          <a:p>
            <a:pPr marL="0" indent="0">
              <a:buNone/>
            </a:pPr>
            <a:r>
              <a:rPr lang="pt-PT" sz="1200" dirty="0"/>
              <a:t>- Cada produto está associado a pelo menos uma empresa</a:t>
            </a:r>
          </a:p>
          <a:p>
            <a:pPr marL="0" indent="0">
              <a:buNone/>
            </a:pPr>
            <a:r>
              <a:rPr lang="pt-PT" sz="1200" dirty="0"/>
              <a:t>- Cada stand está associado a uma empresa</a:t>
            </a:r>
          </a:p>
          <a:p>
            <a:pPr marL="0" indent="0">
              <a:buNone/>
            </a:pPr>
            <a:r>
              <a:rPr lang="pt-PT" sz="1200" dirty="0"/>
              <a:t>- Em termos de utilizadores, deve-se separar os vendedores dos compradores</a:t>
            </a:r>
          </a:p>
          <a:p>
            <a:pPr marL="0" indent="0">
              <a:buNone/>
            </a:pPr>
            <a:r>
              <a:rPr lang="pt-PT" sz="1200" dirty="0"/>
              <a:t>- Durante o pagamento deve ser possível adicionar um método de pagamento</a:t>
            </a:r>
          </a:p>
          <a:p>
            <a:pPr marL="0" indent="0">
              <a:buNone/>
            </a:pPr>
            <a:r>
              <a:rPr lang="pt-PT" sz="1200" dirty="0"/>
              <a:t>- O método de pagamento pode ser Paypal ou Cartão de Débito</a:t>
            </a:r>
          </a:p>
          <a:p>
            <a:pPr marL="0" indent="0">
              <a:buNone/>
            </a:pPr>
            <a:r>
              <a:rPr lang="pt-PT" sz="1200" dirty="0"/>
              <a:t>- Deve ser possível, ao utilizador, enviar uma Mensagem ao Vendedor de um Produto</a:t>
            </a:r>
          </a:p>
          <a:p>
            <a:pPr marL="0" indent="0">
              <a:buNone/>
            </a:pPr>
            <a:r>
              <a:rPr lang="pt-PT" sz="1200" dirty="0"/>
              <a:t>- Um registo de vendedor requer o IBAN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3B8A3B-16C8-E49B-70F8-8A84CD25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7" y="423006"/>
            <a:ext cx="10515600" cy="700115"/>
          </a:xfrm>
        </p:spPr>
        <p:txBody>
          <a:bodyPr/>
          <a:lstStyle/>
          <a:p>
            <a:r>
              <a:rPr lang="pt-PT" sz="3200" b="0" dirty="0"/>
              <a:t>Requisitos  Descrição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B3986-B27F-649E-2C13-C790441C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EF5AECB9-5202-9F11-D0D1-155998981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721" y="1621948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Os utilizadores têm acesso a todos os certames e podem escolher qual lhes interessa</a:t>
            </a:r>
          </a:p>
          <a:p>
            <a:pPr marL="0" indent="0">
              <a:buNone/>
            </a:pPr>
            <a:r>
              <a:rPr lang="pt-PT" dirty="0"/>
              <a:t>- Os utilizadores podem possuir contas onde vão guardando o que forem gostando...</a:t>
            </a:r>
          </a:p>
          <a:p>
            <a:pPr marL="0" indent="0">
              <a:buNone/>
            </a:pPr>
            <a:r>
              <a:rPr lang="pt-PT" dirty="0"/>
              <a:t>- O número de vendas de um certo produto, e empresa, deve ser guardado e atualizado</a:t>
            </a:r>
          </a:p>
          <a:p>
            <a:pPr marL="0" indent="0">
              <a:buNone/>
            </a:pPr>
            <a:r>
              <a:rPr lang="pt-PT" dirty="0"/>
              <a:t>- Os dados das empresas devem poder ser acedidos por toda a gente a partir do seu nome</a:t>
            </a:r>
          </a:p>
          <a:p>
            <a:pPr marL="0" indent="0">
              <a:buNone/>
            </a:pPr>
            <a:r>
              <a:rPr lang="pt-PT" dirty="0"/>
              <a:t>- Os dados dos cliente devem poder ser acedidos pelas empresas que lhes vendem produtos</a:t>
            </a:r>
          </a:p>
          <a:p>
            <a:pPr marL="0" indent="0">
              <a:buNone/>
            </a:pPr>
            <a:r>
              <a:rPr lang="pt-PT" dirty="0"/>
              <a:t>- Cada cliente deverá ter acesso a uma lista de compras que tenha feito, tendo esta o produto e a empresa a que comprou</a:t>
            </a:r>
          </a:p>
          <a:p>
            <a:pPr marL="0" indent="0">
              <a:buNone/>
            </a:pPr>
            <a:r>
              <a:rPr lang="pt-PT" dirty="0"/>
              <a:t>- Deve ser possível editar, adicionar e remover stands.</a:t>
            </a:r>
          </a:p>
          <a:p>
            <a:pPr marL="0" indent="0">
              <a:buNone/>
            </a:pPr>
            <a:r>
              <a:rPr lang="pt-PT" dirty="0"/>
              <a:t>- Deve ser possível editar, adicionar e remover produtos.</a:t>
            </a:r>
          </a:p>
          <a:p>
            <a:pPr marL="0" indent="0">
              <a:buNone/>
            </a:pPr>
            <a:r>
              <a:rPr lang="pt-PT" dirty="0"/>
              <a:t>- Deve ser possível adicionar e remover produtos a um carrinho de compras.</a:t>
            </a:r>
          </a:p>
          <a:p>
            <a:pPr marL="0" indent="0">
              <a:buNone/>
            </a:pPr>
            <a:r>
              <a:rPr lang="pt-PT" dirty="0"/>
              <a:t>- Deve ser possível dar upgrade da conta de Utilizador para conta de Vendedor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6B8B6A2-8C51-6787-1768-0AB32F8D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Manipulação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478CC-4E66-FC41-F389-92323ACA9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FFC16EE8-65A2-E3B4-923F-E423B4D81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9539" y="1612009"/>
            <a:ext cx="10515600" cy="411480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- Deverá ser possível de, a qualquer momento, obter a lista de empresas a utilizar a aplicação (nome, contacto, ...) pelos Administradores</a:t>
            </a:r>
          </a:p>
          <a:p>
            <a:pPr marL="0" indent="0">
              <a:buNone/>
            </a:pPr>
            <a:r>
              <a:rPr lang="pt-PT" dirty="0"/>
              <a:t>- Deverá ser possível de, a qualquer momento, obter a lista dos cliente a utilizar a aplicação pelo Administradores</a:t>
            </a:r>
          </a:p>
          <a:p>
            <a:pPr marL="0" indent="0">
              <a:buNone/>
            </a:pPr>
            <a:r>
              <a:rPr lang="pt-PT" dirty="0"/>
              <a:t>- As empresas, e os seus produtos, devem ser aprovadas pelos </a:t>
            </a:r>
            <a:r>
              <a:rPr lang="pt-PT" dirty="0" err="1"/>
              <a:t>Admins</a:t>
            </a:r>
            <a:r>
              <a:rPr lang="pt-PT" dirty="0"/>
              <a:t> antes de postarem na aplicação</a:t>
            </a:r>
          </a:p>
          <a:p>
            <a:pPr marL="0" indent="0">
              <a:buNone/>
            </a:pPr>
            <a:r>
              <a:rPr lang="pt-PT" dirty="0"/>
              <a:t>- Apenas os Administradores podem adicionar Certames.</a:t>
            </a:r>
          </a:p>
          <a:p>
            <a:pPr marL="0" indent="0">
              <a:buNone/>
            </a:pPr>
            <a:r>
              <a:rPr lang="pt-PT" dirty="0"/>
              <a:t>- Apenas os Administradores podem adicionar outros Administradores.</a:t>
            </a:r>
          </a:p>
          <a:p>
            <a:pPr marL="0" indent="0">
              <a:buNone/>
            </a:pPr>
            <a:r>
              <a:rPr lang="pt-PT" dirty="0"/>
              <a:t>- Um utilizador não pode criar um stand ou produtos sem o upgrade para conta de Vendedor</a:t>
            </a:r>
          </a:p>
          <a:p>
            <a:pPr marL="0" indent="0">
              <a:buNone/>
            </a:pPr>
            <a:r>
              <a:rPr lang="pt-PT" dirty="0"/>
              <a:t>- Apenas os utilizadores podem editar as </a:t>
            </a:r>
            <a:r>
              <a:rPr lang="pt-PT" dirty="0" err="1"/>
              <a:t>prórpias</a:t>
            </a:r>
            <a:r>
              <a:rPr lang="pt-PT" dirty="0"/>
              <a:t> contas.</a:t>
            </a:r>
          </a:p>
          <a:p>
            <a:pPr marL="0" indent="0">
              <a:buNone/>
            </a:pPr>
            <a:r>
              <a:rPr lang="pt-PT" dirty="0"/>
              <a:t>- Apenas os vendedores podem editar os produtos e stands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03760C-5196-5833-5438-8DA22598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Requisitos de Controlo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557070-3635-6EC7-F4DB-BB739A0F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FA13A6A-4C3C-0AC6-6856-6C4FC87A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b="0" dirty="0"/>
              <a:t>Lista de Use Cases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7CCBDE-CA28-D629-456F-E9CE8FFCA0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96" y="1641037"/>
            <a:ext cx="5761208" cy="49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ADFE5A8-6FAE-44ED-5DA2-12EC61057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mesa&#10;&#10;Descrição gerada automaticamente">
            <a:extLst>
              <a:ext uri="{FF2B5EF4-FFF2-40B4-BE49-F238E27FC236}">
                <a16:creationId xmlns:a16="http://schemas.microsoft.com/office/drawing/2014/main" id="{294C7A14-EDA3-C734-E4C5-527ABAA96AD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81131" y="340355"/>
            <a:ext cx="4326709" cy="6177290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3E70A3-398E-4D3D-C13C-25B5CA00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CF01545B-80C9-B17F-0A79-EB1D4C80E3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3986" y="1465455"/>
            <a:ext cx="6005214" cy="510381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829B97-2DE5-4E72-3170-A3DEF861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pt-PT" sz="4400" b="0"/>
              <a:t>Diagrama de Especificação de Use Cases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4FEE61-631B-F053-DAE5-B8850AC95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0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5C642B03-B6F8-9C53-987B-04042485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sz="3200" b="0" dirty="0" err="1"/>
              <a:t>Modelo</a:t>
            </a:r>
            <a:r>
              <a:rPr lang="en-US" sz="3200" b="0" dirty="0"/>
              <a:t> de </a:t>
            </a:r>
            <a:r>
              <a:rPr lang="en-US" sz="3200" b="0" dirty="0" err="1"/>
              <a:t>Domínio</a:t>
            </a:r>
            <a:endParaRPr lang="en-US" sz="3200" b="0" dirty="0"/>
          </a:p>
        </p:txBody>
      </p:sp>
      <p:pic>
        <p:nvPicPr>
          <p:cNvPr id="9" name="Marcador de Posição de Conteúdo 8" descr="Uma imagem com texto, céu, mapa&#10;&#10;Descrição gerada automaticamente">
            <a:extLst>
              <a:ext uri="{FF2B5EF4-FFF2-40B4-BE49-F238E27FC236}">
                <a16:creationId xmlns:a16="http://schemas.microsoft.com/office/drawing/2014/main" id="{7B45DEF1-1F3C-E47A-30DD-2187413B21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0646" y="1610139"/>
            <a:ext cx="8999586" cy="4544599"/>
          </a:xfr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C338EFE-E125-550B-346D-1BD85CC46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1" t="15918" r="17866" b="30378"/>
          <a:stretch/>
        </p:blipFill>
        <p:spPr>
          <a:xfrm>
            <a:off x="317240" y="6510979"/>
            <a:ext cx="1847461" cy="27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1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83_TF16411253_Win32" id="{4EBFFD33-07D8-464A-841E-B8F69AB9D1A6}" vid="{615C29C1-5E0A-4E9A-8DBA-002AEAF1722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elements/1.1/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{EAD0EAC4-04AE-4041-81EC-CE39923CB7DB}tf16411253_win32</Template>
  <TotalTime>535</TotalTime>
  <Words>734</Words>
  <Application>Microsoft Office PowerPoint</Application>
  <PresentationFormat>Ecrã Panorâmico</PresentationFormat>
  <Paragraphs>92</Paragraphs>
  <Slides>16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Tema do Office</vt:lpstr>
      <vt:lpstr>FeiraFácil</vt:lpstr>
      <vt:lpstr>Índice</vt:lpstr>
      <vt:lpstr>Requisitos  Descrição</vt:lpstr>
      <vt:lpstr>Requisitos de Manipulação</vt:lpstr>
      <vt:lpstr>Requisitos de Controlo</vt:lpstr>
      <vt:lpstr>Lista de Use Cases</vt:lpstr>
      <vt:lpstr>Apresentação do PowerPoint</vt:lpstr>
      <vt:lpstr>Diagrama de Especificação de Use Cases</vt:lpstr>
      <vt:lpstr>Modelo de Domínio</vt:lpstr>
      <vt:lpstr>Arquitetura da Camada de Negócios </vt:lpstr>
      <vt:lpstr>Diagrama de Packages</vt:lpstr>
      <vt:lpstr>Diagrama de Sequência</vt:lpstr>
      <vt:lpstr>Arquitetura da Camada de Dados </vt:lpstr>
      <vt:lpstr>Caracterização do Sistema de Interface </vt:lpstr>
      <vt:lpstr>A Equipa</vt:lpstr>
      <vt:lpstr>Conclusão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Filipe Fernandes Vilas</dc:creator>
  <cp:lastModifiedBy>Luís Filipe Fernandes Vilas</cp:lastModifiedBy>
  <cp:revision>16</cp:revision>
  <dcterms:created xsi:type="dcterms:W3CDTF">2022-10-15T13:08:43Z</dcterms:created>
  <dcterms:modified xsi:type="dcterms:W3CDTF">2022-11-29T18:02:50Z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